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3" r:id="rId13"/>
    <p:sldId id="269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erriweather" panose="020B0604020202020204" charset="0"/>
      <p:regular r:id="rId20"/>
    </p:embeddedFont>
    <p:embeddedFont>
      <p:font typeface="Bookman Old Style" panose="02050604050505020204" pitchFamily="18" charset="0"/>
      <p:regular r:id="rId21"/>
      <p:bold r:id="rId22"/>
      <p:italic r:id="rId23"/>
      <p:boldItalic r:id="rId24"/>
    </p:embeddedFont>
    <p:embeddedFont>
      <p:font typeface="Rockwell" panose="02060603020205020403" pitchFamily="18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8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2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80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02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0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6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204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878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769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568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794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169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4850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1594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1580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292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52350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578376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2872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477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77489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18698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3423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3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3099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563" y="594015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IBM HR Data Analysis Project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428370" y="3404207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81574" y="5951349"/>
            <a:ext cx="3259049" cy="2092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000" b="1" dirty="0" err="1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Somya</a:t>
            </a:r>
            <a:r>
              <a:rPr lang="en-US" sz="2000" b="1" dirty="0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Jain (MABSPG23042)</a:t>
            </a:r>
            <a:endParaRPr lang="en-US" sz="2000" b="1" dirty="0" smtClean="0">
              <a:solidFill>
                <a:srgbClr val="E2E6E9"/>
              </a:solidFill>
              <a:latin typeface="Merriweather Bold" pitchFamily="34" charset="0"/>
              <a:ea typeface="Merriweather Bold" pitchFamily="34" charset="-122"/>
              <a:cs typeface="Merriweather Bold" pitchFamily="34" charset="-120"/>
            </a:endParaRPr>
          </a:p>
          <a:p>
            <a:pPr marL="0" indent="0">
              <a:lnSpc>
                <a:spcPts val="3400"/>
              </a:lnSpc>
              <a:buNone/>
            </a:pPr>
            <a:r>
              <a:rPr lang="en-US" sz="2000" b="1" dirty="0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Bharti (MABSPG23012)</a:t>
            </a:r>
            <a:endParaRPr lang="en-US" sz="2000" b="1" dirty="0" smtClean="0">
              <a:solidFill>
                <a:srgbClr val="E2E6E9"/>
              </a:solidFill>
              <a:latin typeface="Merriweather Bold" pitchFamily="34" charset="0"/>
              <a:ea typeface="Merriweather Bold" pitchFamily="34" charset="-122"/>
              <a:cs typeface="Merriweather Bold" pitchFamily="34" charset="-120"/>
            </a:endParaRPr>
          </a:p>
          <a:p>
            <a:pPr marL="0" indent="0">
              <a:lnSpc>
                <a:spcPts val="3400"/>
              </a:lnSpc>
              <a:buNone/>
            </a:pPr>
            <a:r>
              <a:rPr lang="en-US" sz="2000" b="1" dirty="0" err="1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Vansh</a:t>
            </a:r>
            <a:r>
              <a:rPr lang="en-US" sz="20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r>
              <a:rPr lang="en-US" sz="2000" b="1" dirty="0" err="1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Singla</a:t>
            </a:r>
            <a:r>
              <a:rPr lang="en-US" sz="2000" b="1" dirty="0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(MABSPG23004)</a:t>
            </a:r>
            <a:endParaRPr lang="en-US" sz="2000" b="1" dirty="0" smtClean="0">
              <a:solidFill>
                <a:srgbClr val="E2E6E9"/>
              </a:solidFill>
              <a:latin typeface="Merriweather Bold" pitchFamily="34" charset="0"/>
              <a:ea typeface="Merriweather Bold" pitchFamily="34" charset="-122"/>
              <a:cs typeface="Merriweather Bold" pitchFamily="34" charset="-120"/>
            </a:endParaRPr>
          </a:p>
          <a:p>
            <a:pPr marL="0" indent="0">
              <a:lnSpc>
                <a:spcPts val="3400"/>
              </a:lnSpc>
              <a:buNone/>
            </a:pPr>
            <a:r>
              <a:rPr lang="en-US" sz="2000" b="1" dirty="0" err="1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Nikunj</a:t>
            </a:r>
            <a:r>
              <a:rPr lang="en-US" sz="2000" b="1" dirty="0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r>
              <a:rPr lang="en-US" sz="2000" b="1" dirty="0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Gupta (MABSPG23030)</a:t>
            </a:r>
            <a:endParaRPr lang="en-US" sz="2000" b="1" dirty="0" smtClean="0">
              <a:solidFill>
                <a:srgbClr val="E2E6E9"/>
              </a:solidFill>
              <a:latin typeface="Merriweather Bold" pitchFamily="34" charset="0"/>
              <a:ea typeface="Merriweather Bold" pitchFamily="34" charset="-122"/>
              <a:cs typeface="Merriweather Bold" pitchFamily="34" charset="-120"/>
            </a:endParaRPr>
          </a:p>
          <a:p>
            <a:pPr marL="0" indent="0">
              <a:lnSpc>
                <a:spcPts val="3400"/>
              </a:lnSpc>
              <a:buNone/>
            </a:pPr>
            <a:r>
              <a:rPr lang="en-US" sz="2000" b="1" dirty="0" err="1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Yashvinder</a:t>
            </a:r>
            <a:r>
              <a:rPr lang="en-US" sz="2000" b="1" dirty="0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</a:t>
            </a:r>
            <a:r>
              <a:rPr lang="en-US" sz="2000" b="1" dirty="0" err="1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Shokeen</a:t>
            </a:r>
            <a:r>
              <a:rPr lang="en-US" sz="2000" b="1" dirty="0" smtClean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(MABSPG23048)</a:t>
            </a:r>
            <a:endParaRPr lang="en-US" sz="2000" b="1" dirty="0" smtClean="0">
              <a:solidFill>
                <a:srgbClr val="E2E6E9"/>
              </a:solidFill>
              <a:latin typeface="Merriweather Bold" pitchFamily="34" charset="0"/>
              <a:ea typeface="Merriweather Bold" pitchFamily="34" charset="-122"/>
              <a:cs typeface="Merriweather Bold" pitchFamily="34" charset="-120"/>
            </a:endParaRPr>
          </a:p>
          <a:p>
            <a:pPr marL="0" indent="0">
              <a:lnSpc>
                <a:spcPts val="340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33041" y="2301196"/>
            <a:ext cx="7632740" cy="5079769"/>
            <a:chOff x="6365438" y="1902857"/>
            <a:chExt cx="7632740" cy="5534738"/>
          </a:xfrm>
        </p:grpSpPr>
        <p:sp>
          <p:nvSpPr>
            <p:cNvPr id="4" name="Shape 1"/>
            <p:cNvSpPr/>
            <p:nvPr/>
          </p:nvSpPr>
          <p:spPr>
            <a:xfrm>
              <a:off x="6365438" y="1902857"/>
              <a:ext cx="7416403" cy="5223510"/>
            </a:xfrm>
            <a:prstGeom prst="roundRect">
              <a:avLst>
                <a:gd name="adj" fmla="val 1985"/>
              </a:avLst>
            </a:prstGeom>
            <a:noFill/>
            <a:ln w="15240">
              <a:solidFill>
                <a:srgbClr val="FFFFFF">
                  <a:alpha val="24000"/>
                </a:srgbClr>
              </a:solidFill>
              <a:prstDash val="solid"/>
            </a:ln>
          </p:spPr>
        </p:sp>
        <p:grpSp>
          <p:nvGrpSpPr>
            <p:cNvPr id="14" name="Group 13"/>
            <p:cNvGrpSpPr/>
            <p:nvPr/>
          </p:nvGrpSpPr>
          <p:grpSpPr>
            <a:xfrm>
              <a:off x="6365438" y="2244566"/>
              <a:ext cx="7632740" cy="5193029"/>
              <a:chOff x="6365438" y="2088952"/>
              <a:chExt cx="7632740" cy="5193029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6365438" y="2088952"/>
                <a:ext cx="7385923" cy="1100852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</p:sp>
          <p:sp>
            <p:nvSpPr>
              <p:cNvPr id="11" name="Shape 8"/>
              <p:cNvSpPr/>
              <p:nvPr/>
            </p:nvSpPr>
            <p:spPr>
              <a:xfrm>
                <a:off x="6612255" y="5391507"/>
                <a:ext cx="7385923" cy="1890474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</p:sp>
          <p:grpSp>
            <p:nvGrpSpPr>
              <p:cNvPr id="13" name="Group 12"/>
              <p:cNvGrpSpPr/>
              <p:nvPr/>
            </p:nvGrpSpPr>
            <p:grpSpPr>
              <a:xfrm>
                <a:off x="6597740" y="2137139"/>
                <a:ext cx="6906805" cy="4989228"/>
                <a:chOff x="6597740" y="2137139"/>
                <a:chExt cx="6906805" cy="4989228"/>
              </a:xfrm>
            </p:grpSpPr>
            <p:sp>
              <p:nvSpPr>
                <p:cNvPr id="6" name="Text 3"/>
                <p:cNvSpPr/>
                <p:nvPr/>
              </p:nvSpPr>
              <p:spPr>
                <a:xfrm>
                  <a:off x="6597740" y="2137139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SELECT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PerformanceRating</a:t>
                  </a:r>
                  <a:r>
                    <a:rPr lang="en-US" sz="2400" dirty="0" smtClean="0">
                      <a:solidFill>
                        <a:schemeClr val="bg2"/>
                      </a:solidFill>
                    </a:rPr>
                    <a:t>,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(SUM(CASE WHEN Attrition = 'Yes' THEN 1 ELSE 0 END) / COUNT(*)) * 100 AS </a:t>
                  </a: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AttritionRate</a:t>
                  </a:r>
                  <a:endParaRPr lang="en-US" sz="2400" dirty="0" smtClean="0">
                    <a:solidFill>
                      <a:schemeClr val="bg2"/>
                    </a:solidFill>
                  </a:endParaRP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FROM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Ibmhr</a:t>
                  </a:r>
                  <a:endParaRPr lang="en-US" sz="2400" dirty="0" smtClean="0">
                    <a:solidFill>
                      <a:schemeClr val="bg2"/>
                    </a:solidFill>
                  </a:endParaRP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GROUP BY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PerformanceRating</a:t>
                  </a:r>
                  <a:r>
                    <a:rPr lang="en-US" sz="2400" dirty="0" smtClean="0">
                      <a:solidFill>
                        <a:schemeClr val="bg2"/>
                      </a:solidFill>
                    </a:rPr>
                    <a:t>;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b="1" dirty="0" smtClean="0">
                      <a:solidFill>
                        <a:schemeClr val="bg2"/>
                      </a:solidFill>
                    </a:rPr>
                    <a:t>*Insight: Performance impacts attrition, which can suggest that high-performers or low-performers are more likely to leave.*</a:t>
                  </a:r>
                  <a:endParaRPr lang="en-US" sz="2400" b="1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8" name="Text 5"/>
                <p:cNvSpPr/>
                <p:nvPr/>
              </p:nvSpPr>
              <p:spPr>
                <a:xfrm>
                  <a:off x="6612255" y="3345418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  <p:sp>
              <p:nvSpPr>
                <p:cNvPr id="10" name="Text 7"/>
                <p:cNvSpPr/>
                <p:nvPr/>
              </p:nvSpPr>
              <p:spPr>
                <a:xfrm>
                  <a:off x="6612255" y="4446270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  <p:sp>
              <p:nvSpPr>
                <p:cNvPr id="12" name="Text 9"/>
                <p:cNvSpPr/>
                <p:nvPr/>
              </p:nvSpPr>
              <p:spPr>
                <a:xfrm>
                  <a:off x="6612255" y="5547122"/>
                  <a:ext cx="6892290" cy="157924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3579518" y="936894"/>
            <a:ext cx="7385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/>
                </a:solidFill>
              </a:rPr>
              <a:t>Performance Rating and </a:t>
            </a:r>
            <a:r>
              <a:rPr lang="en-US" sz="4000" dirty="0" smtClean="0">
                <a:solidFill>
                  <a:schemeClr val="bg2"/>
                </a:solidFill>
              </a:rPr>
              <a:t>Attrition</a:t>
            </a:r>
            <a:endParaRPr lang="en-US" sz="4000" dirty="0" smtClean="0">
              <a:solidFill>
                <a:schemeClr val="bg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6261" y="6125825"/>
            <a:ext cx="6565450" cy="19389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There is minimal difference in attrition between employees with a performance rating of 3 </a:t>
            </a:r>
            <a:r>
              <a:rPr lang="en-US" sz="2000" b="1" dirty="0"/>
              <a:t>(16.08%) </a:t>
            </a:r>
            <a:r>
              <a:rPr lang="en-US" sz="2000" dirty="0"/>
              <a:t>and 4 (</a:t>
            </a:r>
            <a:r>
              <a:rPr lang="en-US" sz="2000" b="1" dirty="0"/>
              <a:t>16.37%), </a:t>
            </a:r>
            <a:r>
              <a:rPr lang="en-US" sz="2000" dirty="0"/>
              <a:t>indicating that performance ratings have little impact on turnover. High performers may still leave due to factors like limited growth opportunities, work-life balance, or better offers elsewhere.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r="31019"/>
          <a:stretch/>
        </p:blipFill>
        <p:spPr>
          <a:xfrm>
            <a:off x="7896261" y="2262804"/>
            <a:ext cx="65654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1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90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306" y="3361968"/>
            <a:ext cx="8955762" cy="654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Recommendations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6" y="4330779"/>
            <a:ext cx="4387929" cy="8380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6566" y="5623212"/>
            <a:ext cx="261901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</a:t>
            </a:r>
            <a:r>
              <a:rPr lang="en-US" sz="205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Findings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398341" y="6595933"/>
            <a:ext cx="3969068" cy="13411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analysis revealed valuable insights into employee performance, attrition drivers, and </a:t>
            </a:r>
            <a:r>
              <a:rPr 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income.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235" y="4330779"/>
            <a:ext cx="4387929" cy="8380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393620" y="5623212"/>
            <a:ext cx="261901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Recommendations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9509164" y="6404987"/>
            <a:ext cx="5018020" cy="172301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tx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Based on the findings, we </a:t>
            </a:r>
            <a:r>
              <a:rPr lang="en-US" sz="1600" dirty="0" smtClean="0">
                <a:solidFill>
                  <a:schemeClr val="tx1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recommend Revise pay structures and introduce flexible working hours and improve work-life balance. Enhance job satisfaction and retention with career development programs.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165" y="4330779"/>
            <a:ext cx="4387929" cy="8380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48827" y="5623212"/>
            <a:ext cx="261901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Directions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5088317" y="6595933"/>
            <a:ext cx="3969068" cy="134112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Further exploration of the data can lead to more advanced analytics, predictive modeling, and data-driven decision making.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25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4679037" y="4957763"/>
            <a:ext cx="481727" cy="481727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grpSp>
        <p:nvGrpSpPr>
          <p:cNvPr id="21" name="Group 20"/>
          <p:cNvGrpSpPr/>
          <p:nvPr/>
        </p:nvGrpSpPr>
        <p:grpSpPr>
          <a:xfrm>
            <a:off x="749379" y="1096566"/>
            <a:ext cx="7645241" cy="6036350"/>
            <a:chOff x="749379" y="1096566"/>
            <a:chExt cx="7645241" cy="6036350"/>
          </a:xfrm>
        </p:grpSpPr>
        <p:sp>
          <p:nvSpPr>
            <p:cNvPr id="3" name="Text 0"/>
            <p:cNvSpPr/>
            <p:nvPr/>
          </p:nvSpPr>
          <p:spPr>
            <a:xfrm>
              <a:off x="749379" y="1096566"/>
              <a:ext cx="7421999" cy="66913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5250"/>
                </a:lnSpc>
                <a:buNone/>
              </a:pPr>
              <a:r>
                <a:rPr lang="en-US" sz="4200" dirty="0">
                  <a:solidFill>
                    <a:srgbClr val="F5F0F0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Data Collection and Loading</a:t>
              </a:r>
              <a:endParaRPr lang="en-US" sz="4200" dirty="0"/>
            </a:p>
          </p:txBody>
        </p:sp>
        <p:sp>
          <p:nvSpPr>
            <p:cNvPr id="4" name="Shape 1"/>
            <p:cNvSpPr/>
            <p:nvPr/>
          </p:nvSpPr>
          <p:spPr>
            <a:xfrm>
              <a:off x="749379" y="2327672"/>
              <a:ext cx="481727" cy="481727"/>
            </a:xfrm>
            <a:prstGeom prst="roundRect">
              <a:avLst>
                <a:gd name="adj" fmla="val 18668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919520" y="2407920"/>
              <a:ext cx="141327" cy="32123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1</a:t>
              </a:r>
              <a:endParaRPr lang="en-US" sz="25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445181" y="2327672"/>
              <a:ext cx="2676406" cy="3345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1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Data Source</a:t>
              </a:r>
              <a:endParaRPr lang="en-US" sz="21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445181" y="2790706"/>
              <a:ext cx="3019782" cy="17121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The IBM HR data set was obtained from Kaggle, a popular platform for data </a:t>
              </a:r>
              <a:r>
                <a:rPr lang="en-US" sz="1650" dirty="0" smtClean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science </a:t>
              </a:r>
              <a:r>
                <a:rPr lang="en-US" sz="16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and resources.</a:t>
              </a:r>
              <a:endParaRPr lang="en-US" sz="165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4679037" y="2327672"/>
              <a:ext cx="481727" cy="481727"/>
            </a:xfrm>
            <a:prstGeom prst="roundRect">
              <a:avLst>
                <a:gd name="adj" fmla="val 18668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</p:sp>
        <p:sp>
          <p:nvSpPr>
            <p:cNvPr id="9" name="Text 6"/>
            <p:cNvSpPr/>
            <p:nvPr/>
          </p:nvSpPr>
          <p:spPr>
            <a:xfrm>
              <a:off x="4823817" y="2407920"/>
              <a:ext cx="192048" cy="32123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2</a:t>
              </a:r>
              <a:endParaRPr lang="en-US" sz="25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5374838" y="2327672"/>
              <a:ext cx="2676406" cy="3345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1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Data Format</a:t>
              </a:r>
              <a:endParaRPr lang="en-US" sz="210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5374838" y="2790706"/>
              <a:ext cx="3019782" cy="17121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The data was provided in a CSV file format, containing information about employee attributes, performance, and demographics.</a:t>
              </a:r>
              <a:endParaRPr lang="en-US" sz="1650" dirty="0"/>
            </a:p>
          </p:txBody>
        </p:sp>
        <p:sp>
          <p:nvSpPr>
            <p:cNvPr id="12" name="Shape 9"/>
            <p:cNvSpPr/>
            <p:nvPr/>
          </p:nvSpPr>
          <p:spPr>
            <a:xfrm>
              <a:off x="749379" y="4957763"/>
              <a:ext cx="481727" cy="481727"/>
            </a:xfrm>
            <a:prstGeom prst="roundRect">
              <a:avLst>
                <a:gd name="adj" fmla="val 18668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900351" y="5038011"/>
              <a:ext cx="179784" cy="32123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3</a:t>
              </a:r>
              <a:endParaRPr lang="en-US" sz="2500" dirty="0"/>
            </a:p>
          </p:txBody>
        </p:sp>
        <p:sp>
          <p:nvSpPr>
            <p:cNvPr id="14" name="Text 11"/>
            <p:cNvSpPr/>
            <p:nvPr/>
          </p:nvSpPr>
          <p:spPr>
            <a:xfrm>
              <a:off x="1445181" y="4957763"/>
              <a:ext cx="2676406" cy="3345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1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Loading Process</a:t>
              </a:r>
              <a:endParaRPr lang="en-US" sz="210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1445181" y="5420797"/>
              <a:ext cx="3019782" cy="17121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We utilized SQL commands to load the data into a </a:t>
              </a:r>
              <a:r>
                <a:rPr lang="en-US" sz="1650" dirty="0" smtClean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MySQL </a:t>
              </a:r>
              <a:r>
                <a:rPr lang="en-US" sz="16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database for efficient querying and analysis.</a:t>
              </a:r>
              <a:endParaRPr lang="en-US" sz="1650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4816435" y="5038011"/>
              <a:ext cx="206812" cy="32123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00"/>
                </a:lnSpc>
                <a:buNone/>
              </a:pPr>
              <a:r>
                <a:rPr lang="en-US" sz="25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4</a:t>
              </a:r>
              <a:endParaRPr lang="en-US" sz="250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5374838" y="4957763"/>
              <a:ext cx="2676406" cy="3345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21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Data Integrity</a:t>
              </a:r>
              <a:endParaRPr lang="en-US" sz="21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5374838" y="5420797"/>
              <a:ext cx="3019782" cy="17121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50"/>
                </a:lnSpc>
                <a:buNone/>
              </a:pPr>
              <a:r>
                <a:rPr lang="en-US" sz="16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We ensured data integrity by validating the data for inconsistencies and missing values during the loading process.</a:t>
              </a:r>
              <a:endParaRPr lang="en-US" sz="165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6598" y="578247"/>
            <a:ext cx="1056096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Cleaning and Transformation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343335" y="5844256"/>
            <a:ext cx="378428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Handling Missing Values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86006" y="6480958"/>
            <a:ext cx="3898940" cy="157924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addressed missing values by using </a:t>
            </a:r>
            <a:r>
              <a:rPr lang="en-US" sz="1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different </a:t>
            </a:r>
            <a:r>
              <a:rPr lang="en-US" sz="1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techniques based on statistical measures and domain knowledge.</a:t>
            </a:r>
            <a:endParaRPr lang="en-US" sz="1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576" y="5844116"/>
            <a:ext cx="348817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Type Conversions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29201" y="6529276"/>
            <a:ext cx="3898940" cy="157924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converted data types to ensure consistency and optimize data storage, aligning with SQL data type standards.</a:t>
            </a:r>
            <a:endParaRPr lang="en-US" sz="1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 5"/>
          <p:cNvSpPr/>
          <p:nvPr/>
        </p:nvSpPr>
        <p:spPr>
          <a:xfrm>
            <a:off x="10476440" y="582812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Normalization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276114" y="6427676"/>
            <a:ext cx="4238172" cy="16858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</a:t>
            </a:r>
            <a:r>
              <a:rPr lang="en-US" sz="1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normalized the data to reduce redundancy and improve data integrity, enhancing query efficiency.</a:t>
            </a:r>
            <a:endParaRPr lang="en-US" sz="19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98" y="1888086"/>
            <a:ext cx="11813747" cy="36103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466" y="1078404"/>
            <a:ext cx="8208049" cy="1300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Storage and Management</a:t>
            </a:r>
            <a:endParaRPr lang="en-US" sz="405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682525" y="2558432"/>
            <a:ext cx="3739991" cy="2212181"/>
            <a:chOff x="10162461" y="2438400"/>
            <a:chExt cx="3739991" cy="2212181"/>
          </a:xfrm>
        </p:grpSpPr>
        <p:sp>
          <p:nvSpPr>
            <p:cNvPr id="7" name="Shape 4"/>
            <p:cNvSpPr/>
            <p:nvPr/>
          </p:nvSpPr>
          <p:spPr>
            <a:xfrm>
              <a:off x="10162461" y="2438400"/>
              <a:ext cx="3739991" cy="2212181"/>
            </a:xfrm>
            <a:prstGeom prst="roundRect">
              <a:avLst>
                <a:gd name="adj" fmla="val 3950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</p:sp>
        <p:sp>
          <p:nvSpPr>
            <p:cNvPr id="8" name="Text 5"/>
            <p:cNvSpPr/>
            <p:nvPr/>
          </p:nvSpPr>
          <p:spPr>
            <a:xfrm>
              <a:off x="10378083" y="2654022"/>
              <a:ext cx="2600563" cy="3250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550"/>
                </a:lnSpc>
                <a:buNone/>
              </a:pP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Database Design</a:t>
              </a:r>
              <a:endParaRPr lang="en-US" sz="20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0378083" y="3103840"/>
              <a:ext cx="3308747" cy="13311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We designed our database schema to effectively represent the data structure and relationships between entities.</a:t>
              </a:r>
              <a:endParaRPr lang="en-US" sz="16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175209" y="2535249"/>
            <a:ext cx="3739991" cy="2212181"/>
            <a:chOff x="6214467" y="2438400"/>
            <a:chExt cx="3739991" cy="2212181"/>
          </a:xfrm>
        </p:grpSpPr>
        <p:sp>
          <p:nvSpPr>
            <p:cNvPr id="4" name="Shape 1"/>
            <p:cNvSpPr/>
            <p:nvPr/>
          </p:nvSpPr>
          <p:spPr>
            <a:xfrm>
              <a:off x="6214467" y="2438400"/>
              <a:ext cx="3739991" cy="2212181"/>
            </a:xfrm>
            <a:prstGeom prst="roundRect">
              <a:avLst>
                <a:gd name="adj" fmla="val 3950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6430089" y="2654022"/>
              <a:ext cx="2722364" cy="3250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550"/>
                </a:lnSpc>
                <a:buNone/>
              </a:pPr>
              <a:r>
                <a:rPr lang="en-US" sz="2000" dirty="0" smtClean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MySQL </a:t>
              </a:r>
              <a:r>
                <a:rPr lang="en-US" sz="20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Database</a:t>
              </a:r>
              <a:endParaRPr lang="en-US" sz="20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6430089" y="3103840"/>
              <a:ext cx="3308747" cy="13311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600"/>
                </a:lnSpc>
                <a:buNone/>
              </a:pP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We chose </a:t>
              </a:r>
              <a:r>
                <a:rPr lang="en-US" sz="1600" dirty="0" smtClean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MySQL </a:t>
              </a:r>
              <a:r>
                <a:rPr lang="en-US" sz="16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as our database system due to its robust features, scalability, and strong support for SQL queries.</a:t>
              </a:r>
              <a:endParaRPr lang="en-US" sz="16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132359" y="5554182"/>
            <a:ext cx="3739991" cy="2544961"/>
            <a:chOff x="6100564" y="4907936"/>
            <a:chExt cx="3739991" cy="2544961"/>
          </a:xfrm>
        </p:grpSpPr>
        <p:sp>
          <p:nvSpPr>
            <p:cNvPr id="10" name="Shape 7"/>
            <p:cNvSpPr/>
            <p:nvPr/>
          </p:nvSpPr>
          <p:spPr>
            <a:xfrm>
              <a:off x="6100564" y="4907936"/>
              <a:ext cx="3739991" cy="2544961"/>
            </a:xfrm>
            <a:prstGeom prst="roundRect">
              <a:avLst>
                <a:gd name="adj" fmla="val 3434"/>
              </a:avLst>
            </a:prstGeom>
            <a:solidFill>
              <a:srgbClr val="003180"/>
            </a:solidFill>
            <a:ln w="7620">
              <a:solidFill>
                <a:srgbClr val="194A99"/>
              </a:solidFill>
              <a:prstDash val="solid"/>
            </a:ln>
          </p:spPr>
        </p:sp>
        <p:grpSp>
          <p:nvGrpSpPr>
            <p:cNvPr id="17" name="Group 16"/>
            <p:cNvGrpSpPr/>
            <p:nvPr/>
          </p:nvGrpSpPr>
          <p:grpSpPr>
            <a:xfrm>
              <a:off x="6430089" y="5074206"/>
              <a:ext cx="3308747" cy="2113716"/>
              <a:chOff x="6430089" y="5074206"/>
              <a:chExt cx="3308747" cy="2113716"/>
            </a:xfrm>
          </p:grpSpPr>
          <p:sp>
            <p:nvSpPr>
              <p:cNvPr id="11" name="Text 8"/>
              <p:cNvSpPr/>
              <p:nvPr/>
            </p:nvSpPr>
            <p:spPr>
              <a:xfrm>
                <a:off x="6430089" y="5074206"/>
                <a:ext cx="2600563" cy="32504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550"/>
                  </a:lnSpc>
                  <a:buNone/>
                </a:pPr>
                <a:r>
                  <a:rPr lang="en-US" sz="2000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Data Security</a:t>
                </a:r>
                <a:endParaRPr lang="en-US" sz="2000" dirty="0"/>
              </a:p>
            </p:txBody>
          </p:sp>
          <p:sp>
            <p:nvSpPr>
              <p:cNvPr id="12" name="Text 9"/>
              <p:cNvSpPr/>
              <p:nvPr/>
            </p:nvSpPr>
            <p:spPr>
              <a:xfrm>
                <a:off x="6430089" y="5524024"/>
                <a:ext cx="3308747" cy="166389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2600"/>
                  </a:lnSpc>
                  <a:buNone/>
                </a:pPr>
                <a:r>
                  <a:rPr lang="en-US" sz="1600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We implemented security measures to protect the </a:t>
                </a:r>
                <a:r>
                  <a:rPr lang="en-US" sz="1600" dirty="0" smtClean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data </a:t>
                </a:r>
                <a:r>
                  <a:rPr lang="en-US" sz="1600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ensuring data confidentiality and integrity.</a:t>
                </a:r>
                <a:endParaRPr lang="en-US" sz="1600" dirty="0"/>
              </a:p>
            </p:txBody>
          </p:sp>
        </p:grpSp>
      </p:grpSp>
      <p:sp>
        <p:nvSpPr>
          <p:cNvPr id="13" name="Shape 10"/>
          <p:cNvSpPr/>
          <p:nvPr/>
        </p:nvSpPr>
        <p:spPr>
          <a:xfrm>
            <a:off x="10682525" y="5554311"/>
            <a:ext cx="3846275" cy="2544961"/>
          </a:xfrm>
          <a:prstGeom prst="roundRect">
            <a:avLst>
              <a:gd name="adj" fmla="val 343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970657" y="5806022"/>
            <a:ext cx="2716173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Backup and Recovery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951288" y="6344809"/>
            <a:ext cx="3308747" cy="166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established regular backup and recovery procedures to ensure data availability and minimize data loss in case of failures.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630" y="637580"/>
            <a:ext cx="6140053" cy="586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Analysis and Insights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926544" y="1505307"/>
            <a:ext cx="22860" cy="6086594"/>
          </a:xfrm>
          <a:prstGeom prst="roundRect">
            <a:avLst>
              <a:gd name="adj" fmla="val 344715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126153" y="1915835"/>
            <a:ext cx="656630" cy="22860"/>
          </a:xfrm>
          <a:prstGeom prst="roundRect">
            <a:avLst>
              <a:gd name="adj" fmla="val 344715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726936" y="1716286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6002" y="1786533"/>
            <a:ext cx="123825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020669" y="3214092"/>
            <a:ext cx="269748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 smtClean="0">
                <a:solidFill>
                  <a:schemeClr val="bg2"/>
                </a:solidFill>
                <a:latin typeface="Merriweather" panose="020B0604020202020204" charset="0"/>
              </a:rPr>
              <a:t>Job Role</a:t>
            </a:r>
            <a:endParaRPr lang="en-US" sz="1800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11478" y="5257741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/>
            <a:r>
              <a:rPr lang="en-US" dirty="0" smtClean="0">
                <a:solidFill>
                  <a:schemeClr val="bg2"/>
                </a:solidFill>
              </a:rPr>
              <a:t>Represents </a:t>
            </a:r>
            <a:r>
              <a:rPr lang="en-US" dirty="0">
                <a:solidFill>
                  <a:schemeClr val="bg2"/>
                </a:solidFill>
              </a:rPr>
              <a:t>the financial compensation, which could affect attrition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26153" y="3484364"/>
            <a:ext cx="656630" cy="22860"/>
          </a:xfrm>
          <a:prstGeom prst="roundRect">
            <a:avLst>
              <a:gd name="adj" fmla="val 344715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726936" y="3284815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3738" y="3355062"/>
            <a:ext cx="168354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56954" y="1680405"/>
            <a:ext cx="234529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Attrition Prediction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956119" y="3610809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dirty="0">
                <a:ln w="0"/>
                <a:solidFill>
                  <a:schemeClr val="bg2"/>
                </a:solidFill>
              </a:rPr>
              <a:t>Indicates the specific position held by the employee.</a:t>
            </a:r>
          </a:p>
        </p:txBody>
      </p:sp>
      <p:sp>
        <p:nvSpPr>
          <p:cNvPr id="15" name="Shape 12"/>
          <p:cNvSpPr/>
          <p:nvPr/>
        </p:nvSpPr>
        <p:spPr>
          <a:xfrm>
            <a:off x="1126153" y="5052893"/>
            <a:ext cx="656630" cy="22860"/>
          </a:xfrm>
          <a:prstGeom prst="roundRect">
            <a:avLst>
              <a:gd name="adj" fmla="val 344715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726936" y="4853345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9095" y="4923592"/>
            <a:ext cx="157639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969889" y="4829889"/>
            <a:ext cx="271295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 smtClean="0">
                <a:solidFill>
                  <a:srgbClr val="E2E6E9"/>
                </a:solidFill>
                <a:latin typeface="Merriweather" pitchFamily="34" charset="0"/>
              </a:rPr>
              <a:t>Monthly Income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461917" y="2082166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/>
            <a:r>
              <a:rPr lang="en-US" b="1" dirty="0" smtClean="0">
                <a:solidFill>
                  <a:schemeClr val="bg2"/>
                </a:solidFill>
              </a:rPr>
              <a:t>Attrition</a:t>
            </a:r>
            <a:r>
              <a:rPr lang="en-US" dirty="0">
                <a:solidFill>
                  <a:schemeClr val="bg2"/>
                </a:solidFill>
              </a:rPr>
              <a:t>: Indicates whether the employee left the company (Yes/No). This is your dependent variable or target for analysis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126153" y="6621423"/>
            <a:ext cx="656630" cy="22860"/>
          </a:xfrm>
          <a:prstGeom prst="roundRect">
            <a:avLst>
              <a:gd name="adj" fmla="val 344715"/>
            </a:avLst>
          </a:prstGeom>
          <a:solidFill>
            <a:srgbClr val="194A99"/>
          </a:solidFill>
          <a:ln/>
        </p:spPr>
      </p:sp>
      <p:sp>
        <p:nvSpPr>
          <p:cNvPr id="21" name="Shape 18"/>
          <p:cNvSpPr/>
          <p:nvPr/>
        </p:nvSpPr>
        <p:spPr>
          <a:xfrm>
            <a:off x="726936" y="6421874"/>
            <a:ext cx="422077" cy="422077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47308" y="6492121"/>
            <a:ext cx="181213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969889" y="6398419"/>
            <a:ext cx="268497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 smtClean="0">
                <a:solidFill>
                  <a:srgbClr val="E2E6E9"/>
                </a:solidFill>
                <a:latin typeface="Merriweather" pitchFamily="34" charset="0"/>
              </a:rPr>
              <a:t>Overtime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969889" y="6804065"/>
            <a:ext cx="6517481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dirty="0" smtClean="0">
                <a:solidFill>
                  <a:schemeClr val="bg2"/>
                </a:solidFill>
              </a:rPr>
              <a:t>Indicates </a:t>
            </a:r>
            <a:r>
              <a:rPr lang="en-US" dirty="0">
                <a:solidFill>
                  <a:schemeClr val="bg2"/>
                </a:solidFill>
              </a:rPr>
              <a:t>whether the employee works overtime (Yes/No), which can be a contributing factor to attrition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46978" y="212022"/>
            <a:ext cx="331337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Codes</a:t>
            </a:r>
            <a:endParaRPr lang="en-US" sz="485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99735" y="2563879"/>
            <a:ext cx="7632740" cy="5695103"/>
            <a:chOff x="6365438" y="1902857"/>
            <a:chExt cx="7632740" cy="5534738"/>
          </a:xfrm>
        </p:grpSpPr>
        <p:sp>
          <p:nvSpPr>
            <p:cNvPr id="4" name="Shape 1"/>
            <p:cNvSpPr/>
            <p:nvPr/>
          </p:nvSpPr>
          <p:spPr>
            <a:xfrm>
              <a:off x="6365438" y="1902857"/>
              <a:ext cx="7416403" cy="5223510"/>
            </a:xfrm>
            <a:prstGeom prst="roundRect">
              <a:avLst>
                <a:gd name="adj" fmla="val 1985"/>
              </a:avLst>
            </a:prstGeom>
            <a:noFill/>
            <a:ln w="15240">
              <a:solidFill>
                <a:srgbClr val="FFFFFF">
                  <a:alpha val="24000"/>
                </a:srgbClr>
              </a:solidFill>
              <a:prstDash val="solid"/>
            </a:ln>
          </p:spPr>
        </p:sp>
        <p:grpSp>
          <p:nvGrpSpPr>
            <p:cNvPr id="14" name="Group 13"/>
            <p:cNvGrpSpPr/>
            <p:nvPr/>
          </p:nvGrpSpPr>
          <p:grpSpPr>
            <a:xfrm>
              <a:off x="6365438" y="2244566"/>
              <a:ext cx="7632740" cy="5193029"/>
              <a:chOff x="6365438" y="2088952"/>
              <a:chExt cx="7632740" cy="5193029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6365438" y="2088952"/>
                <a:ext cx="7385923" cy="1100852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</p:sp>
          <p:sp>
            <p:nvSpPr>
              <p:cNvPr id="11" name="Shape 8"/>
              <p:cNvSpPr/>
              <p:nvPr/>
            </p:nvSpPr>
            <p:spPr>
              <a:xfrm>
                <a:off x="6612255" y="5391507"/>
                <a:ext cx="7385923" cy="1890474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</p:sp>
          <p:grpSp>
            <p:nvGrpSpPr>
              <p:cNvPr id="13" name="Group 12"/>
              <p:cNvGrpSpPr/>
              <p:nvPr/>
            </p:nvGrpSpPr>
            <p:grpSpPr>
              <a:xfrm>
                <a:off x="6597740" y="2137139"/>
                <a:ext cx="6906805" cy="4989228"/>
                <a:chOff x="6597740" y="2137139"/>
                <a:chExt cx="6906805" cy="4989228"/>
              </a:xfrm>
            </p:grpSpPr>
            <p:sp>
              <p:nvSpPr>
                <p:cNvPr id="6" name="Text 3"/>
                <p:cNvSpPr/>
                <p:nvPr/>
              </p:nvSpPr>
              <p:spPr>
                <a:xfrm>
                  <a:off x="6597740" y="2137139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CREATE database IBM;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Use </a:t>
                  </a:r>
                  <a:r>
                    <a:rPr lang="en-US" sz="2400" dirty="0" smtClean="0">
                      <a:solidFill>
                        <a:schemeClr val="bg2"/>
                      </a:solidFill>
                    </a:rPr>
                    <a:t>IBM:</a:t>
                  </a:r>
                  <a:endParaRPr lang="en-US" sz="2400" dirty="0" smtClean="0">
                    <a:solidFill>
                      <a:schemeClr val="bg2"/>
                    </a:solidFill>
                  </a:endParaRP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Select * from </a:t>
                  </a: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ibmhr</a:t>
                  </a:r>
                  <a:r>
                    <a:rPr lang="en-US" sz="2400" dirty="0" smtClean="0">
                      <a:solidFill>
                        <a:schemeClr val="bg2"/>
                      </a:solidFill>
                    </a:rPr>
                    <a:t>;</a:t>
                  </a:r>
                </a:p>
                <a:p>
                  <a:pPr marL="457200" indent="-457200">
                    <a:lnSpc>
                      <a:spcPts val="3100"/>
                    </a:lnSpc>
                    <a:buAutoNum type="alphaLcParenR"/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Overall Attrition Rate: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SELECT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(SUM(CASE WHEN Attrition = 'Yes' THEN 1 ELSE 0 END) / COUNT(*)) * 100 AS </a:t>
                  </a: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AttritionRate</a:t>
                  </a:r>
                  <a:endParaRPr lang="en-US" sz="2400" dirty="0" smtClean="0">
                    <a:solidFill>
                      <a:schemeClr val="bg2"/>
                    </a:solidFill>
                  </a:endParaRP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FROM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 </a:t>
                  </a: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ibmhr</a:t>
                  </a:r>
                  <a:r>
                    <a:rPr lang="en-US" sz="2400" dirty="0" smtClean="0">
                      <a:solidFill>
                        <a:schemeClr val="bg2"/>
                      </a:solidFill>
                    </a:rPr>
                    <a:t>;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b="1" dirty="0" smtClean="0">
                      <a:solidFill>
                        <a:schemeClr val="bg2"/>
                      </a:solidFill>
                    </a:rPr>
                    <a:t>* Insight: This will give the overall percentage of employees leaving the company, which is essential to know at a broad level.*</a:t>
                  </a:r>
                  <a:endParaRPr lang="en-US" sz="2400" b="1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8" name="Text 5"/>
                <p:cNvSpPr/>
                <p:nvPr/>
              </p:nvSpPr>
              <p:spPr>
                <a:xfrm>
                  <a:off x="6612255" y="3345418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  <p:sp>
              <p:nvSpPr>
                <p:cNvPr id="10" name="Text 7"/>
                <p:cNvSpPr/>
                <p:nvPr/>
              </p:nvSpPr>
              <p:spPr>
                <a:xfrm>
                  <a:off x="6612255" y="4446270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  <p:sp>
              <p:nvSpPr>
                <p:cNvPr id="12" name="Text 9"/>
                <p:cNvSpPr/>
                <p:nvPr/>
              </p:nvSpPr>
              <p:spPr>
                <a:xfrm>
                  <a:off x="6612255" y="5547122"/>
                  <a:ext cx="6892290" cy="157924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1372388" y="1535746"/>
            <a:ext cx="5951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/>
                </a:solidFill>
              </a:rPr>
              <a:t>Overall Attrition Rate: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1" t="14799" r="2861" b="32416"/>
          <a:stretch/>
        </p:blipFill>
        <p:spPr>
          <a:xfrm>
            <a:off x="7862955" y="2243632"/>
            <a:ext cx="6565450" cy="34604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62955" y="5852090"/>
            <a:ext cx="6565450" cy="22467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</a:t>
            </a:r>
            <a:r>
              <a:rPr lang="en-US" sz="2000" dirty="0" smtClean="0">
                <a:solidFill>
                  <a:schemeClr val="tx1"/>
                </a:solidFill>
              </a:rPr>
              <a:t>n </a:t>
            </a:r>
            <a:r>
              <a:rPr lang="en-US" sz="2000" dirty="0">
                <a:solidFill>
                  <a:schemeClr val="tx1"/>
                </a:solidFill>
              </a:rPr>
              <a:t>overall attrition rate of </a:t>
            </a:r>
            <a:r>
              <a:rPr lang="en-US" sz="2000" b="1" dirty="0">
                <a:solidFill>
                  <a:schemeClr val="tx1"/>
                </a:solidFill>
              </a:rPr>
              <a:t>16.12%</a:t>
            </a:r>
            <a:endParaRPr lang="en-IN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his </a:t>
            </a:r>
            <a:r>
              <a:rPr lang="en-US" sz="2000" dirty="0">
                <a:solidFill>
                  <a:schemeClr val="tx1"/>
                </a:solidFill>
              </a:rPr>
              <a:t>suggests that approximately one in six employees are leaving the </a:t>
            </a:r>
            <a:r>
              <a:rPr lang="en-US" sz="2000" dirty="0" smtClean="0">
                <a:solidFill>
                  <a:schemeClr val="tx1"/>
                </a:solidFill>
              </a:rPr>
              <a:t>company.</a:t>
            </a:r>
            <a:endParaRPr lang="en-IN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If the attrition </a:t>
            </a:r>
            <a:r>
              <a:rPr lang="en-US" sz="2000" dirty="0">
                <a:solidFill>
                  <a:schemeClr val="tx1"/>
                </a:solidFill>
              </a:rPr>
              <a:t>rate is higher than the industry benchmark, it could indicate issues with employee retention that need addressing.</a:t>
            </a:r>
            <a:endParaRPr lang="en-IN" sz="2000" dirty="0">
              <a:solidFill>
                <a:schemeClr val="tx1"/>
              </a:solidFill>
            </a:endParaRPr>
          </a:p>
          <a:p>
            <a:endParaRPr lang="en-IN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37584" y="614483"/>
            <a:ext cx="5037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/>
                </a:solidFill>
              </a:rPr>
              <a:t>Attrition by Job Role: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0516" y="2204791"/>
            <a:ext cx="7385923" cy="5534980"/>
            <a:chOff x="6365438" y="1902857"/>
            <a:chExt cx="7632740" cy="5534738"/>
          </a:xfrm>
        </p:grpSpPr>
        <p:sp>
          <p:nvSpPr>
            <p:cNvPr id="7" name="Shape 1"/>
            <p:cNvSpPr/>
            <p:nvPr/>
          </p:nvSpPr>
          <p:spPr>
            <a:xfrm>
              <a:off x="6365438" y="1902857"/>
              <a:ext cx="7416403" cy="5223510"/>
            </a:xfrm>
            <a:prstGeom prst="roundRect">
              <a:avLst>
                <a:gd name="adj" fmla="val 1985"/>
              </a:avLst>
            </a:prstGeom>
            <a:noFill/>
            <a:ln w="15240">
              <a:solidFill>
                <a:srgbClr val="FFFFFF">
                  <a:alpha val="24000"/>
                </a:srgbClr>
              </a:solidFill>
              <a:prstDash val="solid"/>
            </a:ln>
          </p:spPr>
        </p:sp>
        <p:grpSp>
          <p:nvGrpSpPr>
            <p:cNvPr id="8" name="Group 7"/>
            <p:cNvGrpSpPr/>
            <p:nvPr/>
          </p:nvGrpSpPr>
          <p:grpSpPr>
            <a:xfrm>
              <a:off x="6365438" y="2244566"/>
              <a:ext cx="7632740" cy="5193029"/>
              <a:chOff x="6365438" y="2088952"/>
              <a:chExt cx="7632740" cy="5193029"/>
            </a:xfrm>
          </p:grpSpPr>
          <p:sp>
            <p:nvSpPr>
              <p:cNvPr id="9" name="Shape 2"/>
              <p:cNvSpPr/>
              <p:nvPr/>
            </p:nvSpPr>
            <p:spPr>
              <a:xfrm>
                <a:off x="6365438" y="2088952"/>
                <a:ext cx="7385923" cy="1100852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</p:sp>
          <p:sp>
            <p:nvSpPr>
              <p:cNvPr id="10" name="Shape 8"/>
              <p:cNvSpPr/>
              <p:nvPr/>
            </p:nvSpPr>
            <p:spPr>
              <a:xfrm>
                <a:off x="6612255" y="5391507"/>
                <a:ext cx="7385923" cy="1890474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</p:sp>
          <p:grpSp>
            <p:nvGrpSpPr>
              <p:cNvPr id="11" name="Group 10"/>
              <p:cNvGrpSpPr/>
              <p:nvPr/>
            </p:nvGrpSpPr>
            <p:grpSpPr>
              <a:xfrm>
                <a:off x="6597740" y="2137139"/>
                <a:ext cx="6906805" cy="4989228"/>
                <a:chOff x="6597740" y="2137139"/>
                <a:chExt cx="6906805" cy="4989228"/>
              </a:xfrm>
            </p:grpSpPr>
            <p:sp>
              <p:nvSpPr>
                <p:cNvPr id="12" name="Text 3"/>
                <p:cNvSpPr/>
                <p:nvPr/>
              </p:nvSpPr>
              <p:spPr>
                <a:xfrm>
                  <a:off x="6597740" y="2137139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SELECT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JobRole</a:t>
                  </a:r>
                  <a:r>
                    <a:rPr lang="en-US" sz="2400" dirty="0" smtClean="0">
                      <a:solidFill>
                        <a:schemeClr val="bg2"/>
                      </a:solidFill>
                    </a:rPr>
                    <a:t>,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(SUM(CASE WHEN Attrition = 'Yes' THEN 1 ELSE 0 END) / COUNT(*)) * 100 AS </a:t>
                  </a: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AttritionRate</a:t>
                  </a:r>
                  <a:endParaRPr lang="en-US" sz="2400" dirty="0" smtClean="0">
                    <a:solidFill>
                      <a:schemeClr val="bg2"/>
                    </a:solidFill>
                  </a:endParaRP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FROM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Ibmhr</a:t>
                  </a:r>
                  <a:endParaRPr lang="en-US" sz="2400" dirty="0" smtClean="0">
                    <a:solidFill>
                      <a:schemeClr val="bg2"/>
                    </a:solidFill>
                  </a:endParaRP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GROUP BY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JobRole</a:t>
                  </a:r>
                  <a:r>
                    <a:rPr lang="en-US" sz="2400" dirty="0" smtClean="0">
                      <a:solidFill>
                        <a:schemeClr val="bg2"/>
                      </a:solidFill>
                    </a:rPr>
                    <a:t>;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b="1" dirty="0" smtClean="0">
                      <a:solidFill>
                        <a:schemeClr val="bg2"/>
                      </a:solidFill>
                    </a:rPr>
                    <a:t>*Insight: Identify which roles have higher attrition rates and may require attention*</a:t>
                  </a:r>
                  <a:endParaRPr lang="en-US" sz="2400" b="1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3" name="Text 5"/>
                <p:cNvSpPr/>
                <p:nvPr/>
              </p:nvSpPr>
              <p:spPr>
                <a:xfrm>
                  <a:off x="6612255" y="3345418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  <p:sp>
              <p:nvSpPr>
                <p:cNvPr id="14" name="Text 7"/>
                <p:cNvSpPr/>
                <p:nvPr/>
              </p:nvSpPr>
              <p:spPr>
                <a:xfrm>
                  <a:off x="6612255" y="4446270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  <p:sp>
              <p:nvSpPr>
                <p:cNvPr id="15" name="Text 9"/>
                <p:cNvSpPr/>
                <p:nvPr/>
              </p:nvSpPr>
              <p:spPr>
                <a:xfrm>
                  <a:off x="6612255" y="5547122"/>
                  <a:ext cx="6892290" cy="157924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</p:grpSp>
        </p:grpSp>
      </p:grpSp>
      <p:sp>
        <p:nvSpPr>
          <p:cNvPr id="17" name="TextBox 16"/>
          <p:cNvSpPr txBox="1"/>
          <p:nvPr/>
        </p:nvSpPr>
        <p:spPr>
          <a:xfrm>
            <a:off x="7775979" y="5852090"/>
            <a:ext cx="6652426" cy="224676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High attrition roles like </a:t>
            </a:r>
            <a:r>
              <a:rPr lang="en-US" sz="2000" b="1" dirty="0"/>
              <a:t>Sales Representatives (39.76%) </a:t>
            </a:r>
            <a:r>
              <a:rPr lang="en-US" sz="2000" dirty="0"/>
              <a:t>and </a:t>
            </a:r>
            <a:r>
              <a:rPr lang="en-US" sz="2000" b="1" dirty="0"/>
              <a:t>Laboratory Technicians (23.94%) </a:t>
            </a:r>
            <a:r>
              <a:rPr lang="en-US" sz="2000" dirty="0"/>
              <a:t>suggest a need to address factors like compensation, work conditions, and support. Mid-range roles such as </a:t>
            </a:r>
            <a:r>
              <a:rPr lang="en-US" sz="2000" b="1" dirty="0"/>
              <a:t>Research Scientists (16.10%) </a:t>
            </a:r>
            <a:r>
              <a:rPr lang="en-US" sz="2000" dirty="0"/>
              <a:t>may require monitoring, while low attrition roles like </a:t>
            </a:r>
            <a:r>
              <a:rPr lang="en-US" sz="2000" b="1" dirty="0"/>
              <a:t>Research Directors (2.50%) </a:t>
            </a:r>
            <a:r>
              <a:rPr lang="en-US" sz="2000" dirty="0"/>
              <a:t>and</a:t>
            </a:r>
            <a:r>
              <a:rPr lang="en-US" sz="2000" b="1" dirty="0"/>
              <a:t> Managers (4.90%) </a:t>
            </a:r>
            <a:r>
              <a:rPr lang="en-US" sz="2000" dirty="0"/>
              <a:t>indicate stability and effective retention strategies.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0" t="15849" r="28146" b="28975"/>
          <a:stretch/>
        </p:blipFill>
        <p:spPr>
          <a:xfrm>
            <a:off x="7775979" y="1883223"/>
            <a:ext cx="6652426" cy="37252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30215" y="2238472"/>
            <a:ext cx="7632740" cy="5079769"/>
            <a:chOff x="6365438" y="1902857"/>
            <a:chExt cx="7632740" cy="5534738"/>
          </a:xfrm>
        </p:grpSpPr>
        <p:sp>
          <p:nvSpPr>
            <p:cNvPr id="4" name="Shape 1"/>
            <p:cNvSpPr/>
            <p:nvPr/>
          </p:nvSpPr>
          <p:spPr>
            <a:xfrm>
              <a:off x="6365438" y="1902857"/>
              <a:ext cx="7416403" cy="5223510"/>
            </a:xfrm>
            <a:prstGeom prst="roundRect">
              <a:avLst>
                <a:gd name="adj" fmla="val 1985"/>
              </a:avLst>
            </a:prstGeom>
            <a:noFill/>
            <a:ln w="15240">
              <a:solidFill>
                <a:srgbClr val="FFFFFF">
                  <a:alpha val="24000"/>
                </a:srgbClr>
              </a:solidFill>
              <a:prstDash val="solid"/>
            </a:ln>
          </p:spPr>
        </p:sp>
        <p:grpSp>
          <p:nvGrpSpPr>
            <p:cNvPr id="14" name="Group 13"/>
            <p:cNvGrpSpPr/>
            <p:nvPr/>
          </p:nvGrpSpPr>
          <p:grpSpPr>
            <a:xfrm>
              <a:off x="6365438" y="2244566"/>
              <a:ext cx="7632740" cy="5193029"/>
              <a:chOff x="6365438" y="2088952"/>
              <a:chExt cx="7632740" cy="5193029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6365438" y="2088952"/>
                <a:ext cx="7385923" cy="1100852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</p:sp>
          <p:sp>
            <p:nvSpPr>
              <p:cNvPr id="11" name="Shape 8"/>
              <p:cNvSpPr/>
              <p:nvPr/>
            </p:nvSpPr>
            <p:spPr>
              <a:xfrm>
                <a:off x="6612255" y="5391507"/>
                <a:ext cx="7385923" cy="1890474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</p:sp>
          <p:grpSp>
            <p:nvGrpSpPr>
              <p:cNvPr id="13" name="Group 12"/>
              <p:cNvGrpSpPr/>
              <p:nvPr/>
            </p:nvGrpSpPr>
            <p:grpSpPr>
              <a:xfrm>
                <a:off x="6597740" y="2137139"/>
                <a:ext cx="6906805" cy="4989228"/>
                <a:chOff x="6597740" y="2137139"/>
                <a:chExt cx="6906805" cy="4989228"/>
              </a:xfrm>
            </p:grpSpPr>
            <p:sp>
              <p:nvSpPr>
                <p:cNvPr id="6" name="Text 3"/>
                <p:cNvSpPr/>
                <p:nvPr/>
              </p:nvSpPr>
              <p:spPr>
                <a:xfrm>
                  <a:off x="6597740" y="2137139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SELECT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Attrition,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AVG(</a:t>
                  </a: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MonthlyIncome</a:t>
                  </a:r>
                  <a:r>
                    <a:rPr lang="en-US" sz="2400" dirty="0" smtClean="0">
                      <a:solidFill>
                        <a:schemeClr val="bg2"/>
                      </a:solidFill>
                    </a:rPr>
                    <a:t>) AS </a:t>
                  </a: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AvgMonthlyIncome</a:t>
                  </a:r>
                  <a:endParaRPr lang="en-US" sz="2400" dirty="0" smtClean="0">
                    <a:solidFill>
                      <a:schemeClr val="bg2"/>
                    </a:solidFill>
                  </a:endParaRP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FROM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Ibmhr</a:t>
                  </a:r>
                  <a:endParaRPr lang="en-US" sz="2400" dirty="0" smtClean="0">
                    <a:solidFill>
                      <a:schemeClr val="bg2"/>
                    </a:solidFill>
                  </a:endParaRP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GROUP BY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Attrition;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b="1" dirty="0" smtClean="0">
                      <a:solidFill>
                        <a:schemeClr val="bg2"/>
                      </a:solidFill>
                    </a:rPr>
                    <a:t>*Insight: Employees with lower monthly income might have a higher attrition rate.*</a:t>
                  </a:r>
                  <a:endParaRPr lang="en-US" sz="2400" b="1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8" name="Text 5"/>
                <p:cNvSpPr/>
                <p:nvPr/>
              </p:nvSpPr>
              <p:spPr>
                <a:xfrm>
                  <a:off x="6612255" y="3345418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  <p:sp>
              <p:nvSpPr>
                <p:cNvPr id="10" name="Text 7"/>
                <p:cNvSpPr/>
                <p:nvPr/>
              </p:nvSpPr>
              <p:spPr>
                <a:xfrm>
                  <a:off x="6612255" y="4446270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  <p:sp>
              <p:nvSpPr>
                <p:cNvPr id="12" name="Text 9"/>
                <p:cNvSpPr/>
                <p:nvPr/>
              </p:nvSpPr>
              <p:spPr>
                <a:xfrm>
                  <a:off x="6612255" y="5547122"/>
                  <a:ext cx="6892290" cy="157924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4024640" y="751553"/>
            <a:ext cx="7136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/>
                </a:solidFill>
              </a:rPr>
              <a:t>Monthly Income and Attrition: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t="16142" r="30303" b="31030"/>
          <a:stretch/>
        </p:blipFill>
        <p:spPr>
          <a:xfrm>
            <a:off x="7893435" y="2115855"/>
            <a:ext cx="6534970" cy="40834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93435" y="6450705"/>
            <a:ext cx="6565450" cy="16312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Lower income correlates with higher attrition, as employees who left earned an average of </a:t>
            </a:r>
            <a:r>
              <a:rPr lang="en-US" sz="2000" b="1" dirty="0">
                <a:solidFill>
                  <a:schemeClr val="tx1"/>
                </a:solidFill>
              </a:rPr>
              <a:t>$4,787.09</a:t>
            </a:r>
            <a:r>
              <a:rPr lang="en-US" sz="2000" dirty="0">
                <a:solidFill>
                  <a:schemeClr val="tx1"/>
                </a:solidFill>
              </a:rPr>
              <a:t>, compared to </a:t>
            </a:r>
            <a:r>
              <a:rPr lang="en-US" sz="2000" b="1" dirty="0">
                <a:solidFill>
                  <a:schemeClr val="tx1"/>
                </a:solidFill>
              </a:rPr>
              <a:t>$6,832.74 </a:t>
            </a:r>
            <a:r>
              <a:rPr lang="en-US" sz="2000" dirty="0">
                <a:solidFill>
                  <a:schemeClr val="tx1"/>
                </a:solidFill>
              </a:rPr>
              <a:t>for those who stayed. This suggests compensation plays a key role in turnover, and re-evaluating salary packages or offering incentives could improve retention.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3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33041" y="2260547"/>
            <a:ext cx="7632740" cy="5079769"/>
            <a:chOff x="6365438" y="1902857"/>
            <a:chExt cx="7632740" cy="5534738"/>
          </a:xfrm>
        </p:grpSpPr>
        <p:sp>
          <p:nvSpPr>
            <p:cNvPr id="4" name="Shape 1"/>
            <p:cNvSpPr/>
            <p:nvPr/>
          </p:nvSpPr>
          <p:spPr>
            <a:xfrm>
              <a:off x="6365438" y="1902857"/>
              <a:ext cx="7416403" cy="5223510"/>
            </a:xfrm>
            <a:prstGeom prst="roundRect">
              <a:avLst>
                <a:gd name="adj" fmla="val 1985"/>
              </a:avLst>
            </a:prstGeom>
            <a:noFill/>
            <a:ln w="15240">
              <a:solidFill>
                <a:srgbClr val="FFFFFF">
                  <a:alpha val="24000"/>
                </a:srgbClr>
              </a:solidFill>
              <a:prstDash val="solid"/>
            </a:ln>
          </p:spPr>
        </p:sp>
        <p:grpSp>
          <p:nvGrpSpPr>
            <p:cNvPr id="14" name="Group 13"/>
            <p:cNvGrpSpPr/>
            <p:nvPr/>
          </p:nvGrpSpPr>
          <p:grpSpPr>
            <a:xfrm>
              <a:off x="6365438" y="2244566"/>
              <a:ext cx="7632740" cy="5193029"/>
              <a:chOff x="6365438" y="2088952"/>
              <a:chExt cx="7632740" cy="5193029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6365438" y="2088952"/>
                <a:ext cx="7385923" cy="1100852"/>
              </a:xfrm>
              <a:prstGeom prst="rect">
                <a:avLst/>
              </a:prstGeom>
              <a:solidFill>
                <a:srgbClr val="FFFFFF">
                  <a:alpha val="4000"/>
                </a:srgbClr>
              </a:solidFill>
              <a:ln/>
            </p:spPr>
          </p:sp>
          <p:sp>
            <p:nvSpPr>
              <p:cNvPr id="11" name="Shape 8"/>
              <p:cNvSpPr/>
              <p:nvPr/>
            </p:nvSpPr>
            <p:spPr>
              <a:xfrm>
                <a:off x="6612255" y="5391507"/>
                <a:ext cx="7385923" cy="1890474"/>
              </a:xfrm>
              <a:prstGeom prst="rect">
                <a:avLst/>
              </a:prstGeom>
              <a:solidFill>
                <a:srgbClr val="000000">
                  <a:alpha val="4000"/>
                </a:srgbClr>
              </a:solidFill>
              <a:ln/>
            </p:spPr>
          </p:sp>
          <p:grpSp>
            <p:nvGrpSpPr>
              <p:cNvPr id="13" name="Group 12"/>
              <p:cNvGrpSpPr/>
              <p:nvPr/>
            </p:nvGrpSpPr>
            <p:grpSpPr>
              <a:xfrm>
                <a:off x="6597740" y="2137139"/>
                <a:ext cx="6906805" cy="4989228"/>
                <a:chOff x="6597740" y="2137139"/>
                <a:chExt cx="6906805" cy="4989228"/>
              </a:xfrm>
            </p:grpSpPr>
            <p:sp>
              <p:nvSpPr>
                <p:cNvPr id="6" name="Text 3"/>
                <p:cNvSpPr/>
                <p:nvPr/>
              </p:nvSpPr>
              <p:spPr>
                <a:xfrm>
                  <a:off x="6597740" y="2137139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SELECT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OverTime</a:t>
                  </a:r>
                  <a:r>
                    <a:rPr lang="en-US" sz="2400" dirty="0" smtClean="0">
                      <a:solidFill>
                        <a:schemeClr val="bg2"/>
                      </a:solidFill>
                    </a:rPr>
                    <a:t>,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(SUM(CASE WHEN Attrition = 'Yes' THEN 1 ELSE 0 END) / COUNT(*)) * 100 AS </a:t>
                  </a: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AttritionRate</a:t>
                  </a:r>
                  <a:endParaRPr lang="en-US" sz="2400" dirty="0" smtClean="0">
                    <a:solidFill>
                      <a:schemeClr val="bg2"/>
                    </a:solidFill>
                  </a:endParaRP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FROM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Ibmhr</a:t>
                  </a:r>
                  <a:endParaRPr lang="en-US" sz="2400" dirty="0" smtClean="0">
                    <a:solidFill>
                      <a:schemeClr val="bg2"/>
                    </a:solidFill>
                  </a:endParaRP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smtClean="0">
                      <a:solidFill>
                        <a:schemeClr val="bg2"/>
                      </a:solidFill>
                    </a:rPr>
                    <a:t>GROUP BY     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dirty="0" err="1" smtClean="0">
                      <a:solidFill>
                        <a:schemeClr val="bg2"/>
                      </a:solidFill>
                    </a:rPr>
                    <a:t>OverTime</a:t>
                  </a:r>
                  <a:r>
                    <a:rPr lang="en-US" sz="2400" dirty="0" smtClean="0">
                      <a:solidFill>
                        <a:schemeClr val="bg2"/>
                      </a:solidFill>
                    </a:rPr>
                    <a:t>;</a:t>
                  </a:r>
                </a:p>
                <a:p>
                  <a:pPr>
                    <a:lnSpc>
                      <a:spcPts val="3100"/>
                    </a:lnSpc>
                  </a:pPr>
                  <a:r>
                    <a:rPr lang="en-US" sz="2400" b="1" dirty="0" smtClean="0">
                      <a:solidFill>
                        <a:schemeClr val="bg2"/>
                      </a:solidFill>
                    </a:rPr>
                    <a:t>*Insight: Employees working overtime may have higher attrition rates due to burnout.*</a:t>
                  </a:r>
                  <a:endParaRPr lang="en-US" sz="2400" b="1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8" name="Text 5"/>
                <p:cNvSpPr/>
                <p:nvPr/>
              </p:nvSpPr>
              <p:spPr>
                <a:xfrm>
                  <a:off x="6612255" y="3345418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  <p:sp>
              <p:nvSpPr>
                <p:cNvPr id="10" name="Text 7"/>
                <p:cNvSpPr/>
                <p:nvPr/>
              </p:nvSpPr>
              <p:spPr>
                <a:xfrm>
                  <a:off x="6612255" y="4446270"/>
                  <a:ext cx="6892290" cy="78962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  <p:sp>
              <p:nvSpPr>
                <p:cNvPr id="12" name="Text 9"/>
                <p:cNvSpPr/>
                <p:nvPr/>
              </p:nvSpPr>
              <p:spPr>
                <a:xfrm>
                  <a:off x="6612255" y="5547122"/>
                  <a:ext cx="6892290" cy="157924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>
                    <a:lnSpc>
                      <a:spcPts val="3100"/>
                    </a:lnSpc>
                    <a:buNone/>
                  </a:pPr>
                  <a:endParaRPr lang="en-US" sz="1900" dirty="0"/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4247271" y="855922"/>
            <a:ext cx="6804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/>
                </a:solidFill>
              </a:rPr>
              <a:t>Attrition</a:t>
            </a:r>
            <a:r>
              <a:rPr lang="en-US" sz="4000" dirty="0">
                <a:solidFill>
                  <a:schemeClr val="bg2"/>
                </a:solidFill>
              </a:rPr>
              <a:t> </a:t>
            </a:r>
            <a:r>
              <a:rPr lang="en-US" sz="4000" dirty="0" smtClean="0">
                <a:solidFill>
                  <a:schemeClr val="bg2"/>
                </a:solidFill>
              </a:rPr>
              <a:t>based on Overtime: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t="15555" r="28608" b="32497"/>
          <a:stretch/>
        </p:blipFill>
        <p:spPr>
          <a:xfrm>
            <a:off x="7851266" y="2260547"/>
            <a:ext cx="6565449" cy="42332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65781" y="6791667"/>
            <a:ext cx="6593103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Employees who work overtime face a higher attrition rate </a:t>
            </a:r>
            <a:r>
              <a:rPr lang="en-US" sz="2000" b="1" dirty="0">
                <a:solidFill>
                  <a:schemeClr val="tx1"/>
                </a:solidFill>
              </a:rPr>
              <a:t>(30.53%), </a:t>
            </a:r>
            <a:r>
              <a:rPr lang="en-US" sz="2000" dirty="0">
                <a:solidFill>
                  <a:schemeClr val="tx1"/>
                </a:solidFill>
              </a:rPr>
              <a:t>likely due to burnout or work-life balance issues. In contrast, those without overtime have a lower attrition rate (</a:t>
            </a:r>
            <a:r>
              <a:rPr lang="en-US" sz="2000" b="1" dirty="0">
                <a:solidFill>
                  <a:schemeClr val="tx1"/>
                </a:solidFill>
              </a:rPr>
              <a:t>10.44%), </a:t>
            </a:r>
            <a:r>
              <a:rPr lang="en-US" sz="2000" dirty="0">
                <a:solidFill>
                  <a:schemeClr val="tx1"/>
                </a:solidFill>
              </a:rPr>
              <a:t>suggesting better satisfaction and retention.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8738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2924</TotalTime>
  <Words>931</Words>
  <Application>Microsoft Office PowerPoint</Application>
  <PresentationFormat>Custom</PresentationFormat>
  <Paragraphs>120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Merriweather</vt:lpstr>
      <vt:lpstr>Bookman Old Style</vt:lpstr>
      <vt:lpstr>Rockwell</vt:lpstr>
      <vt:lpstr>Arial</vt:lpstr>
      <vt:lpstr>Merriweather Bold</vt:lpstr>
      <vt:lpstr>Office Theme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15</cp:revision>
  <dcterms:created xsi:type="dcterms:W3CDTF">2024-09-30T13:46:46Z</dcterms:created>
  <dcterms:modified xsi:type="dcterms:W3CDTF">2024-10-02T14:35:04Z</dcterms:modified>
</cp:coreProperties>
</file>